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9" r:id="rId2"/>
    <p:sldId id="261" r:id="rId3"/>
    <p:sldId id="263" r:id="rId4"/>
    <p:sldId id="288" r:id="rId5"/>
    <p:sldId id="289" r:id="rId6"/>
    <p:sldId id="290" r:id="rId7"/>
    <p:sldId id="291" r:id="rId8"/>
    <p:sldId id="312" r:id="rId9"/>
    <p:sldId id="292" r:id="rId10"/>
    <p:sldId id="293" r:id="rId11"/>
    <p:sldId id="296" r:id="rId12"/>
    <p:sldId id="294" r:id="rId13"/>
    <p:sldId id="295" r:id="rId14"/>
    <p:sldId id="297" r:id="rId15"/>
    <p:sldId id="298" r:id="rId16"/>
    <p:sldId id="300" r:id="rId17"/>
    <p:sldId id="299" r:id="rId18"/>
    <p:sldId id="301" r:id="rId19"/>
    <p:sldId id="304" r:id="rId20"/>
    <p:sldId id="303" r:id="rId21"/>
    <p:sldId id="305" r:id="rId22"/>
    <p:sldId id="306" r:id="rId23"/>
    <p:sldId id="309" r:id="rId24"/>
    <p:sldId id="307" r:id="rId25"/>
    <p:sldId id="308" r:id="rId26"/>
    <p:sldId id="302" r:id="rId27"/>
  </p:sldIdLst>
  <p:sldSz cx="12188825" cy="6858000"/>
  <p:notesSz cx="6858000" cy="9144000"/>
  <p:defaultTextStyle>
    <a:defPPr>
      <a:defRPr lang="zh-CN"/>
    </a:defPPr>
    <a:lvl1pPr marL="0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9"/>
  </p:normalViewPr>
  <p:slideViewPr>
    <p:cSldViewPr snapToGrid="0" snapToObjects="1">
      <p:cViewPr varScale="1">
        <p:scale>
          <a:sx n="71" d="100"/>
          <a:sy n="71" d="100"/>
        </p:scale>
        <p:origin x="-666" y="-102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735B2-6BBF-4D29-88D3-2A4DAEA42B35}" type="datetimeFigureOut">
              <a:rPr lang="zh-CN" altLang="en-US" smtClean="0"/>
              <a:t>2017/6/6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1838E-9396-4768-8150-4518C0917B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405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1838E-9396-4768-8150-4518C0917B9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2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81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82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6-03_PerugiaFarmland_ROW7383193166_1920x1080 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6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6-03_PerugiaFarmland_ROW7383193166_1920x1080 3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4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96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88825" cy="6856215"/>
          </a:xfrm>
          <a:prstGeom prst="rect">
            <a:avLst/>
          </a:prstGeom>
          <a:solidFill>
            <a:schemeClr val="tx2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24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2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72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3" r:id="rId5"/>
    <p:sldLayoutId id="2147483652" r:id="rId6"/>
    <p:sldLayoutId id="2147483651" r:id="rId7"/>
  </p:sldLayoutIdLst>
  <p:txStyles>
    <p:titleStyle>
      <a:lvl1pPr algn="ctr" defTabSz="609468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01" indent="-457101" algn="l" defTabSz="609468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385" indent="-380917" algn="l" defTabSz="609468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669" indent="-304735" algn="l" defTabSz="60946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139" indent="-304735" algn="l" defTabSz="609468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605" indent="-304735" algn="l" defTabSz="609468" rtl="0" eaLnBrk="1" latinLnBrk="0" hangingPunct="1">
        <a:spcBef>
          <a:spcPct val="20000"/>
        </a:spcBef>
        <a:buFont typeface="Arial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073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541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009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477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36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04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72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4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80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75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44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715585" y="1709361"/>
            <a:ext cx="8762540" cy="14465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44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 can track you if you take the metro</a:t>
            </a:r>
            <a:endParaRPr lang="en-US" altLang="zh-CN" sz="4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103654" y="5083764"/>
            <a:ext cx="2613651" cy="40005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r>
              <a:rPr lang="en-US" altLang="zh-CN" sz="28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151220102</a:t>
            </a:r>
            <a:endParaRPr lang="zh-HK" altLang="en-US" sz="28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036424" y="5835119"/>
            <a:ext cx="1494261" cy="40005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r>
              <a:rPr lang="zh-CN" altLang="en-US" sz="28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万子文</a:t>
            </a:r>
            <a:endParaRPr lang="zh-HK" altLang="en-US" sz="28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4"/>
          <p:cNvGrpSpPr>
            <a:grpSpLocks noChangeAspect="1"/>
          </p:cNvGrpSpPr>
          <p:nvPr/>
        </p:nvGrpSpPr>
        <p:grpSpPr bwMode="auto">
          <a:xfrm rot="19764056">
            <a:off x="1131298" y="104620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834539" y="3450021"/>
            <a:ext cx="6697667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Tracking metro riders using Accelerometers 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85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6085905" y="1770218"/>
            <a:ext cx="5067656" cy="508047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HK" sz="1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Metro-Related Data Extraction</a:t>
            </a:r>
            <a:endParaRPr lang="zh-HK" altLang="en-US" sz="1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994317" y="2364950"/>
            <a:ext cx="5159244" cy="652484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Century Gothic"/>
                <a:ea typeface="微软雅黑"/>
              </a:rPr>
              <a:t>Filter out metro-related data from  the mixed sensor reading</a:t>
            </a:r>
            <a:endParaRPr lang="zh-CN" altLang="en-US" sz="1400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85905" y="3206473"/>
            <a:ext cx="5067656" cy="508047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HK" sz="1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Data Segmentation and Recognition</a:t>
            </a:r>
            <a:endParaRPr lang="zh-HK" altLang="en-US" sz="1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85905" y="4642726"/>
            <a:ext cx="5067656" cy="508047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HK" sz="1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Metro-ride Trace Inferring</a:t>
            </a:r>
            <a:endParaRPr lang="zh-HK" altLang="en-US" sz="1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994317" y="3801949"/>
            <a:ext cx="5159244" cy="58477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station </a:t>
            </a:r>
            <a:r>
              <a:rPr lang="en-US" altLang="zh-CN" sz="1600" dirty="0" smtClean="0">
                <a:solidFill>
                  <a:schemeClr val="bg1"/>
                </a:solidFill>
              </a:rPr>
              <a:t>intervals </a:t>
            </a:r>
            <a:r>
              <a:rPr lang="en-US" altLang="zh-CN" sz="1600" dirty="0">
                <a:solidFill>
                  <a:schemeClr val="bg1"/>
                </a:solidFill>
              </a:rPr>
              <a:t>are the basic recognition primitives </a:t>
            </a:r>
            <a:r>
              <a:rPr lang="en-US" altLang="zh-CN" sz="1600" dirty="0" smtClean="0">
                <a:solidFill>
                  <a:schemeClr val="bg1"/>
                </a:solidFill>
              </a:rPr>
              <a:t>for the </a:t>
            </a:r>
            <a:r>
              <a:rPr lang="en-US" altLang="zh-CN" sz="1600" dirty="0">
                <a:solidFill>
                  <a:schemeClr val="bg1"/>
                </a:solidFill>
              </a:rPr>
              <a:t>classiﬁer </a:t>
            </a:r>
            <a:endParaRPr lang="en-US" altLang="zh-CN" sz="1600" dirty="0">
              <a:solidFill>
                <a:schemeClr val="bg1"/>
              </a:solidFill>
              <a:effectLst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994317" y="5258514"/>
            <a:ext cx="5159244" cy="58477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Applies the interval classiﬁer to map these data segments to station intervals</a:t>
            </a:r>
            <a:r>
              <a:rPr lang="en-US" altLang="zh-CN" sz="1600" dirty="0">
                <a:solidFill>
                  <a:schemeClr val="bg1"/>
                </a:solidFill>
              </a:rPr>
              <a:t>. </a:t>
            </a:r>
            <a:endParaRPr lang="en-US" altLang="zh-CN" sz="1600" dirty="0">
              <a:solidFill>
                <a:schemeClr val="bg1"/>
              </a:solidFill>
              <a:effectLst/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56" y="1770218"/>
            <a:ext cx="5138148" cy="3687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584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973458" y="3065592"/>
            <a:ext cx="7340435" cy="1323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Details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340306" y="2402441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2516483" y="274146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2903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587174" y="403411"/>
            <a:ext cx="5168167" cy="107721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Coordinate Transformation </a:t>
            </a:r>
            <a:endParaRPr lang="en-US" altLang="zh-CN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75" y="1922929"/>
            <a:ext cx="4972648" cy="434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4094794"/>
            <a:ext cx="5148124" cy="217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4413" y="982360"/>
            <a:ext cx="533927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2000" dirty="0">
                <a:solidFill>
                  <a:schemeClr val="bg1"/>
                </a:solidFill>
              </a:rPr>
              <a:t>α </a:t>
            </a:r>
            <a:r>
              <a:rPr lang="en-US" altLang="zh-CN" sz="2000" dirty="0" smtClean="0">
                <a:solidFill>
                  <a:schemeClr val="bg1"/>
                </a:solidFill>
              </a:rPr>
              <a:t>is the </a:t>
            </a:r>
            <a:r>
              <a:rPr lang="en-US" altLang="zh-CN" sz="2000" dirty="0">
                <a:solidFill>
                  <a:schemeClr val="bg1"/>
                </a:solidFill>
              </a:rPr>
              <a:t>angle </a:t>
            </a:r>
            <a:r>
              <a:rPr lang="en-US" altLang="zh-CN" sz="2000" dirty="0" smtClean="0">
                <a:solidFill>
                  <a:schemeClr val="bg1"/>
                </a:solidFill>
              </a:rPr>
              <a:t>between the </a:t>
            </a:r>
            <a:r>
              <a:rPr lang="en-US" altLang="zh-CN" sz="2000" dirty="0">
                <a:solidFill>
                  <a:schemeClr val="bg1"/>
                </a:solidFill>
              </a:rPr>
              <a:t>Y -axis with </a:t>
            </a:r>
            <a:r>
              <a:rPr lang="en-US" altLang="zh-CN" sz="2000" dirty="0" smtClean="0">
                <a:solidFill>
                  <a:schemeClr val="bg1"/>
                </a:solidFill>
              </a:rPr>
              <a:t>respect to the</a:t>
            </a:r>
            <a:r>
              <a:rPr lang="en-US" altLang="zh-CN" sz="2000" dirty="0">
                <a:solidFill>
                  <a:schemeClr val="bg1"/>
                </a:solidFill>
              </a:rPr>
              <a:t/>
            </a:r>
            <a:br>
              <a:rPr lang="en-US" altLang="zh-CN" sz="2000" dirty="0">
                <a:solidFill>
                  <a:schemeClr val="bg1"/>
                </a:solidFill>
              </a:rPr>
            </a:br>
            <a:r>
              <a:rPr lang="en-US" altLang="zh-CN" sz="2000" dirty="0" smtClean="0">
                <a:solidFill>
                  <a:schemeClr val="bg1"/>
                </a:solidFill>
              </a:rPr>
              <a:t>horizontal plane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l-GR" altLang="zh-CN" sz="2000" dirty="0" smtClean="0">
                <a:solidFill>
                  <a:schemeClr val="bg1"/>
                </a:solidFill>
              </a:rPr>
              <a:t>β </a:t>
            </a:r>
            <a:r>
              <a:rPr lang="en-US" altLang="zh-CN" sz="2000" dirty="0" smtClean="0">
                <a:solidFill>
                  <a:schemeClr val="bg1"/>
                </a:solidFill>
              </a:rPr>
              <a:t>is the </a:t>
            </a:r>
            <a:r>
              <a:rPr lang="en-US" altLang="zh-CN" sz="2000" dirty="0">
                <a:solidFill>
                  <a:schemeClr val="bg1"/>
                </a:solidFill>
              </a:rPr>
              <a:t>angle </a:t>
            </a:r>
            <a:r>
              <a:rPr lang="en-US" altLang="zh-CN" sz="2000" dirty="0" smtClean="0">
                <a:solidFill>
                  <a:schemeClr val="bg1"/>
                </a:solidFill>
              </a:rPr>
              <a:t>of the </a:t>
            </a:r>
            <a:r>
              <a:rPr lang="en-US" altLang="zh-CN" sz="2000" dirty="0">
                <a:solidFill>
                  <a:schemeClr val="bg1"/>
                </a:solidFill>
              </a:rPr>
              <a:t>X -axis and the</a:t>
            </a:r>
            <a:br>
              <a:rPr lang="en-US" altLang="zh-CN" sz="2000" dirty="0">
                <a:solidFill>
                  <a:schemeClr val="bg1"/>
                </a:solidFill>
              </a:rPr>
            </a:br>
            <a:r>
              <a:rPr lang="en-US" altLang="zh-CN" sz="2000" dirty="0" smtClean="0">
                <a:solidFill>
                  <a:schemeClr val="bg1"/>
                </a:solidFill>
              </a:rPr>
              <a:t>horizontal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 </a:t>
            </a:r>
            <a:r>
              <a:rPr lang="el-GR" altLang="zh-CN" sz="2000" dirty="0">
                <a:solidFill>
                  <a:schemeClr val="bg1"/>
                </a:solidFill>
              </a:rPr>
              <a:t>γ </a:t>
            </a:r>
            <a:r>
              <a:rPr lang="en-US" altLang="zh-CN" sz="2000" dirty="0" smtClean="0">
                <a:solidFill>
                  <a:schemeClr val="bg1"/>
                </a:solidFill>
              </a:rPr>
              <a:t>is the </a:t>
            </a:r>
            <a:r>
              <a:rPr lang="en-US" altLang="zh-CN" sz="2000" dirty="0">
                <a:solidFill>
                  <a:schemeClr val="bg1"/>
                </a:solidFill>
              </a:rPr>
              <a:t>angle </a:t>
            </a:r>
            <a:r>
              <a:rPr lang="en-US" altLang="zh-CN" sz="2000" dirty="0" smtClean="0">
                <a:solidFill>
                  <a:schemeClr val="bg1"/>
                </a:solidFill>
              </a:rPr>
              <a:t>between the horizontal projection of the </a:t>
            </a:r>
            <a:r>
              <a:rPr lang="en-US" altLang="zh-CN" sz="2000" dirty="0">
                <a:solidFill>
                  <a:schemeClr val="bg1"/>
                </a:solidFill>
              </a:rPr>
              <a:t>Y </a:t>
            </a:r>
            <a:r>
              <a:rPr lang="en-US" altLang="zh-CN" sz="2000" dirty="0" smtClean="0">
                <a:solidFill>
                  <a:schemeClr val="bg1"/>
                </a:solidFill>
              </a:rPr>
              <a:t>–axis of the phone system and true north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437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587174" y="403411"/>
            <a:ext cx="5168167" cy="107721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Extraction of Metro Related Data </a:t>
            </a:r>
            <a:endParaRPr lang="en-US" altLang="zh-CN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74" y="1906963"/>
            <a:ext cx="4720236" cy="2476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92" y="4810685"/>
            <a:ext cx="9635937" cy="17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4413" y="1906963"/>
            <a:ext cx="53392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We 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can observe </a:t>
            </a:r>
            <a:r>
              <a:rPr lang="en-US" altLang="zh-CN" sz="3200" b="1" dirty="0">
                <a:solidFill>
                  <a:schemeClr val="bg1"/>
                </a:solidFill>
              </a:rPr>
              <a:t>a sharp 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difference that the </a:t>
            </a:r>
            <a:r>
              <a:rPr lang="en-US" altLang="zh-CN" sz="3200" b="1" dirty="0">
                <a:solidFill>
                  <a:schemeClr val="bg1"/>
                </a:solidFill>
              </a:rPr>
              <a:t>amplitude of 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metro data is much smaller than that of the </a:t>
            </a:r>
            <a:r>
              <a:rPr lang="en-US" altLang="zh-CN" sz="3200" b="1" dirty="0">
                <a:solidFill>
                  <a:schemeClr val="bg1"/>
                </a:solidFill>
              </a:rPr>
              <a:t>non-metro data. 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67426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587174" y="403411"/>
            <a:ext cx="5168167" cy="107721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Extraction of Metro Related Data </a:t>
            </a:r>
            <a:endParaRPr lang="en-US" altLang="zh-CN" sz="3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文本框 1"/>
          <p:cNvSpPr txBox="1"/>
          <p:nvPr/>
        </p:nvSpPr>
        <p:spPr>
          <a:xfrm>
            <a:off x="2337540" y="2345478"/>
            <a:ext cx="903202" cy="1323437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HK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2"/>
          <p:cNvSpPr txBox="1"/>
          <p:nvPr/>
        </p:nvSpPr>
        <p:spPr>
          <a:xfrm>
            <a:off x="2337540" y="3546431"/>
            <a:ext cx="903202" cy="1323437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HK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2337540" y="4785020"/>
            <a:ext cx="903202" cy="1323437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HK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72453" y="2462173"/>
            <a:ext cx="6433864" cy="83099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 classiﬁcation </a:t>
            </a:r>
            <a:r>
              <a:rPr lang="en-US" altLang="zh-CN" dirty="0" smtClean="0">
                <a:solidFill>
                  <a:schemeClr val="bg1"/>
                </a:solidFill>
              </a:rPr>
              <a:t>result is </a:t>
            </a:r>
            <a:r>
              <a:rPr lang="en-US" altLang="zh-CN" dirty="0">
                <a:solidFill>
                  <a:schemeClr val="bg1"/>
                </a:solidFill>
              </a:rPr>
              <a:t>binary: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either metro or non-metro </a:t>
            </a:r>
            <a:endParaRPr lang="en-US" altLang="zh-CN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93612" y="3655945"/>
            <a:ext cx="6009293" cy="1052594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Input : </a:t>
            </a:r>
            <a:r>
              <a:rPr lang="en-US" altLang="zh-CN" dirty="0" smtClean="0">
                <a:solidFill>
                  <a:schemeClr val="bg1"/>
                </a:solidFill>
              </a:rPr>
              <a:t>a sequence of </a:t>
            </a:r>
            <a:r>
              <a:rPr lang="en-US" altLang="zh-CN" dirty="0">
                <a:solidFill>
                  <a:schemeClr val="bg1"/>
                </a:solidFill>
              </a:rPr>
              <a:t>HRA values 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dirty="0" smtClean="0">
                <a:solidFill>
                  <a:srgbClr val="FFFFFF"/>
                </a:solidFill>
                <a:latin typeface="Century Gothic" pitchFamily="34" charset="0"/>
                <a:ea typeface="微软雅黑" panose="020B0503020204020204" pitchFamily="34" charset="-122"/>
              </a:rPr>
              <a:t>(m-sample sliding window)</a:t>
            </a:r>
            <a:endParaRPr lang="zh-CN" altLang="en-US" dirty="0">
              <a:solidFill>
                <a:srgbClr val="FFFFFF"/>
              </a:solidFill>
              <a:latin typeface="Century Gothic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93612" y="4869868"/>
            <a:ext cx="6412705" cy="1569658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 Five statistical measures of</a:t>
            </a:r>
            <a:r>
              <a:rPr lang="en-US" altLang="zh-CN" dirty="0">
                <a:solidFill>
                  <a:schemeClr val="bg1"/>
                </a:solidFill>
              </a:rPr>
              <a:t/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the HRA </a:t>
            </a:r>
            <a:r>
              <a:rPr lang="en-US" altLang="zh-CN" dirty="0" smtClean="0">
                <a:solidFill>
                  <a:schemeClr val="bg1"/>
                </a:solidFill>
              </a:rPr>
              <a:t>values : mean , variance and the numbers of samples that </a:t>
            </a:r>
            <a:r>
              <a:rPr lang="en-US" altLang="zh-CN" dirty="0">
                <a:solidFill>
                  <a:schemeClr val="bg1"/>
                </a:solidFill>
              </a:rPr>
              <a:t>surpass three pre-deﬁned </a:t>
            </a:r>
            <a:r>
              <a:rPr lang="en-US" altLang="zh-CN" dirty="0" smtClean="0">
                <a:solidFill>
                  <a:schemeClr val="bg1"/>
                </a:solidFill>
              </a:rPr>
              <a:t>thresholds </a:t>
            </a:r>
            <a:endParaRPr lang="en-US" altLang="zh-CN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0489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587174" y="403411"/>
            <a:ext cx="5168167" cy="107721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Segmentation of Metro Related Data </a:t>
            </a:r>
            <a:endParaRPr lang="en-US" altLang="zh-CN" sz="3200" dirty="0">
              <a:solidFill>
                <a:schemeClr val="bg1"/>
              </a:solidFill>
              <a:effectLst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74" y="2272554"/>
            <a:ext cx="4765916" cy="2727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24282" y="1765100"/>
            <a:ext cx="54729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We can observe </a:t>
            </a:r>
            <a:r>
              <a:rPr lang="en-US" altLang="zh-CN" b="1" dirty="0" smtClean="0">
                <a:solidFill>
                  <a:schemeClr val="bg1"/>
                </a:solidFill>
              </a:rPr>
              <a:t>that there </a:t>
            </a:r>
            <a:r>
              <a:rPr lang="en-US" altLang="zh-CN" b="1" dirty="0">
                <a:solidFill>
                  <a:schemeClr val="bg1"/>
                </a:solidFill>
              </a:rPr>
              <a:t>exist a series </a:t>
            </a:r>
            <a:r>
              <a:rPr lang="en-US" altLang="zh-CN" b="1" dirty="0" smtClean="0">
                <a:solidFill>
                  <a:schemeClr val="bg1"/>
                </a:solidFill>
              </a:rPr>
              <a:t>of periodic slots where the values are much smaller than those of other positions</a:t>
            </a:r>
            <a:r>
              <a:rPr lang="en-US" altLang="zh-CN" b="1" dirty="0">
                <a:solidFill>
                  <a:schemeClr val="bg1"/>
                </a:solidFill>
              </a:rPr>
              <a:t>. </a:t>
            </a:r>
            <a:r>
              <a:rPr lang="en-US" altLang="zh-CN" b="1" dirty="0" smtClean="0">
                <a:solidFill>
                  <a:schemeClr val="bg1"/>
                </a:solidFill>
              </a:rPr>
              <a:t>According to our analysis , these slots rightly correspond </a:t>
            </a:r>
            <a:r>
              <a:rPr lang="en-US" altLang="zh-CN" b="1" dirty="0">
                <a:solidFill>
                  <a:schemeClr val="bg1"/>
                </a:solidFill>
              </a:rPr>
              <a:t>to the stop periods </a:t>
            </a:r>
            <a:r>
              <a:rPr lang="en-US" altLang="zh-CN" b="1" dirty="0" smtClean="0">
                <a:solidFill>
                  <a:schemeClr val="bg1"/>
                </a:solidFill>
              </a:rPr>
              <a:t>of the </a:t>
            </a:r>
            <a:r>
              <a:rPr lang="en-US" altLang="zh-CN" b="1" dirty="0">
                <a:solidFill>
                  <a:schemeClr val="bg1"/>
                </a:solidFill>
              </a:rPr>
              <a:t>train. 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20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587174" y="403411"/>
            <a:ext cx="5168167" cy="107721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Segmentation of Metro Related Data </a:t>
            </a:r>
            <a:endParaRPr lang="en-US" altLang="zh-CN" sz="3200" dirty="0">
              <a:solidFill>
                <a:schemeClr val="bg1"/>
              </a:solidFill>
              <a:effectLst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445" y="942019"/>
            <a:ext cx="5557175" cy="4582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87174" y="5749283"/>
                <a:ext cx="76974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/>
                      </a:rPr>
                      <m:t>|{</m:t>
                    </m:r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/>
                      </a:rPr>
                      <m:t>𝑘</m:t>
                    </m:r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+1,…,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: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&lt;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n-US" altLang="zh-CN" sz="2800" dirty="0" smtClean="0">
                    <a:solidFill>
                      <a:schemeClr val="bg1"/>
                    </a:solidFill>
                  </a:rPr>
                  <a:t>|&gt;95%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𝑊</m:t>
                        </m:r>
                      </m:sub>
                    </m:sSub>
                  </m:oMath>
                </a14:m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74" y="5749283"/>
                <a:ext cx="7697492" cy="523220"/>
              </a:xfrm>
              <a:prstGeom prst="rect">
                <a:avLst/>
              </a:prstGeom>
              <a:blipFill rotWithShape="1"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20271" y="2070847"/>
            <a:ext cx="47602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The proposed algorithm deﬁnes a sliding </a:t>
            </a:r>
            <a:r>
              <a:rPr lang="en-US" altLang="zh-CN" dirty="0">
                <a:solidFill>
                  <a:schemeClr val="bg1"/>
                </a:solidFill>
              </a:rPr>
              <a:t>window W </a:t>
            </a:r>
            <a:r>
              <a:rPr lang="en-US" altLang="zh-CN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It moves forward </a:t>
            </a:r>
            <a:r>
              <a:rPr lang="en-US" altLang="zh-CN" dirty="0">
                <a:solidFill>
                  <a:schemeClr val="bg1"/>
                </a:solidFill>
              </a:rPr>
              <a:t>W 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from X 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one value by one value 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866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587174" y="403411"/>
            <a:ext cx="5168167" cy="107721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Segmentation of Metro Related Data </a:t>
            </a:r>
            <a:endParaRPr lang="en-US" altLang="zh-CN" sz="3200" dirty="0">
              <a:solidFill>
                <a:schemeClr val="bg1"/>
              </a:solidFill>
              <a:effectLst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600" y="507826"/>
            <a:ext cx="5322142" cy="6103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683551" y="1990129"/>
                <a:ext cx="4975412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arenR"/>
                </a:pPr>
                <a:r>
                  <a:rPr lang="en-US" altLang="zh-CN" dirty="0" smtClean="0">
                    <a:solidFill>
                      <a:schemeClr val="bg1"/>
                    </a:solidFill>
                  </a:rPr>
                  <a:t>Note that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,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false segmenting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points can be avoided by making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 small enough </a:t>
                </a:r>
              </a:p>
              <a:p>
                <a:pPr marL="457200" indent="-457200">
                  <a:buAutoNum type="arabicParenR"/>
                </a:pP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pPr marL="457200" indent="-457200">
                  <a:buAutoNum type="arabicParenR"/>
                </a:pPr>
                <a:r>
                  <a:rPr lang="en-US" altLang="zh-CN" dirty="0" smtClean="0">
                    <a:solidFill>
                      <a:schemeClr val="bg1"/>
                    </a:solidFill>
                  </a:rPr>
                  <a:t>If  some segmenting points have been missed , just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51" y="1990129"/>
                <a:ext cx="4975412" cy="2677656"/>
              </a:xfrm>
              <a:prstGeom prst="rect">
                <a:avLst/>
              </a:prstGeom>
              <a:blipFill rotWithShape="1">
                <a:blip r:embed="rId3"/>
                <a:stretch>
                  <a:fillRect l="-1838" t="-1818" b="-4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66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587174" y="403411"/>
            <a:ext cx="5168167" cy="107721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Recognition </a:t>
            </a:r>
            <a:r>
              <a:rPr lang="en-US" altLang="zh-CN" sz="3200" dirty="0" smtClean="0">
                <a:solidFill>
                  <a:schemeClr val="bg1"/>
                </a:solidFill>
              </a:rPr>
              <a:t>of the </a:t>
            </a:r>
            <a:r>
              <a:rPr lang="en-US" altLang="zh-CN" sz="3200" dirty="0">
                <a:solidFill>
                  <a:schemeClr val="bg1"/>
                </a:solidFill>
              </a:rPr>
              <a:t>Stations </a:t>
            </a:r>
            <a:endParaRPr lang="en-US" altLang="zh-CN" sz="3200" dirty="0">
              <a:solidFill>
                <a:schemeClr val="bg1"/>
              </a:solidFill>
              <a:effectLst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74" y="2718409"/>
            <a:ext cx="5168167" cy="2397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1"/>
          <p:cNvSpPr txBox="1"/>
          <p:nvPr/>
        </p:nvSpPr>
        <p:spPr>
          <a:xfrm>
            <a:off x="587174" y="1641193"/>
            <a:ext cx="5168167" cy="584773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a)STATISTICAL FEATURES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endParaRPr lang="en-US" altLang="zh-CN" sz="320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文本框 1"/>
          <p:cNvSpPr txBox="1"/>
          <p:nvPr/>
        </p:nvSpPr>
        <p:spPr>
          <a:xfrm>
            <a:off x="6306657" y="1641193"/>
            <a:ext cx="5168167" cy="584773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en-US" altLang="zh-CN" dirty="0" smtClean="0">
                <a:solidFill>
                  <a:schemeClr val="bg1"/>
                </a:solidFill>
              </a:rPr>
              <a:t>)PEAK FEATURES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endParaRPr lang="en-US" altLang="zh-CN" sz="3200" dirty="0">
              <a:solidFill>
                <a:schemeClr val="bg1"/>
              </a:solidFill>
              <a:effectLst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668" y="2718409"/>
            <a:ext cx="455295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601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587174" y="403411"/>
            <a:ext cx="5168167" cy="107721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Error-Tolerant Trace Inferring </a:t>
            </a:r>
            <a:endParaRPr lang="en-US" altLang="zh-CN" sz="3200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385753" y="2724065"/>
            <a:ext cx="2044873" cy="20448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12"/>
          <p:cNvGrpSpPr>
            <a:grpSpLocks noChangeAspect="1"/>
          </p:cNvGrpSpPr>
          <p:nvPr/>
        </p:nvGrpSpPr>
        <p:grpSpPr bwMode="auto">
          <a:xfrm>
            <a:off x="2855968" y="3105834"/>
            <a:ext cx="1361803" cy="1281345"/>
            <a:chOff x="3333" y="1044"/>
            <a:chExt cx="3267" cy="2854"/>
          </a:xfrm>
          <a:solidFill>
            <a:schemeClr val="bg1"/>
          </a:solidFill>
        </p:grpSpPr>
        <p:sp>
          <p:nvSpPr>
            <p:cNvPr id="6" name="Freeform 14"/>
            <p:cNvSpPr>
              <a:spLocks/>
            </p:cNvSpPr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16"/>
            <p:cNvSpPr>
              <a:spLocks/>
            </p:cNvSpPr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7"/>
            <p:cNvSpPr>
              <a:spLocks/>
            </p:cNvSpPr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9"/>
            <p:cNvSpPr>
              <a:spLocks/>
            </p:cNvSpPr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0"/>
            <p:cNvSpPr>
              <a:spLocks/>
            </p:cNvSpPr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1"/>
            <p:cNvSpPr>
              <a:spLocks/>
            </p:cNvSpPr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61"/>
          <p:cNvGrpSpPr/>
          <p:nvPr/>
        </p:nvGrpSpPr>
        <p:grpSpPr>
          <a:xfrm>
            <a:off x="5287804" y="1892300"/>
            <a:ext cx="221360" cy="3708400"/>
            <a:chOff x="3615799" y="1892300"/>
            <a:chExt cx="221360" cy="3708400"/>
          </a:xfrm>
          <a:solidFill>
            <a:srgbClr val="FFFFFF"/>
          </a:solidFill>
        </p:grpSpPr>
        <p:cxnSp>
          <p:nvCxnSpPr>
            <p:cNvPr id="17" name="直接连接符 41"/>
            <p:cNvCxnSpPr/>
            <p:nvPr/>
          </p:nvCxnSpPr>
          <p:spPr>
            <a:xfrm>
              <a:off x="3726479" y="1892300"/>
              <a:ext cx="0" cy="37084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3615799" y="4649591"/>
              <a:ext cx="221360" cy="22136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615799" y="2622105"/>
              <a:ext cx="221360" cy="22136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809658" y="1894191"/>
            <a:ext cx="4301302" cy="2492988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For each data segment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we take into account not only its optimal </a:t>
            </a:r>
            <a:r>
              <a:rPr lang="en-US" altLang="zh-CN" dirty="0">
                <a:solidFill>
                  <a:schemeClr val="bg1"/>
                </a:solidFill>
              </a:rPr>
              <a:t>mapping </a:t>
            </a:r>
            <a:r>
              <a:rPr lang="en-US" altLang="zh-CN" dirty="0" smtClean="0">
                <a:solidFill>
                  <a:schemeClr val="bg1"/>
                </a:solidFill>
              </a:rPr>
              <a:t>but also other possibilities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809658" y="4164043"/>
            <a:ext cx="4301302" cy="1938990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Our ﬁnal inferring result comprehensively considers the classiﬁcation results of all the member segments in a trace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  <a:endParaRPr lang="en-US" altLang="zh-CN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525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3"/>
          <p:cNvCxnSpPr/>
          <p:nvPr/>
        </p:nvCxnSpPr>
        <p:spPr>
          <a:xfrm>
            <a:off x="4951492" y="1774567"/>
            <a:ext cx="0" cy="3386139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195513" y="1339621"/>
            <a:ext cx="3580499" cy="58477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95513" y="2050122"/>
            <a:ext cx="4360428" cy="58477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95513" y="2760625"/>
            <a:ext cx="3419134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95512" y="3471126"/>
            <a:ext cx="3768759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Details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95513" y="4181629"/>
            <a:ext cx="3674628" cy="58477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95512" y="4892129"/>
            <a:ext cx="3768759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18"/>
          <p:cNvGrpSpPr/>
          <p:nvPr/>
        </p:nvGrpSpPr>
        <p:grpSpPr>
          <a:xfrm>
            <a:off x="1635920" y="2197036"/>
            <a:ext cx="1947861" cy="1940713"/>
            <a:chOff x="1709739" y="2636838"/>
            <a:chExt cx="1590160" cy="1584325"/>
          </a:xfrm>
          <a:solidFill>
            <a:srgbClr val="FFFFFF"/>
          </a:solidFill>
          <a:effectLst/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81115" y="4137747"/>
            <a:ext cx="2657474" cy="5232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FFFFFF"/>
                </a:solidFill>
                <a:ea typeface="微软雅黑" panose="020B0503020204020204" pitchFamily="34" charset="-122"/>
              </a:rPr>
              <a:t>CONTENTS</a:t>
            </a:r>
            <a:endParaRPr lang="zh-HK" altLang="en-US" sz="2800" b="1" spc="3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67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587174" y="403411"/>
            <a:ext cx="5168167" cy="107721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Error-Tolerant Trace Inferring </a:t>
            </a:r>
            <a:endParaRPr lang="en-US" altLang="zh-CN" sz="3200" dirty="0">
              <a:solidFill>
                <a:schemeClr val="bg1"/>
              </a:solidFill>
              <a:effectLst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74" y="2178424"/>
            <a:ext cx="6559431" cy="355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705164" y="2178424"/>
                <a:ext cx="4126618" cy="1629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]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 denotes the </a:t>
                </a:r>
              </a:p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Probability that data segment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 is mapped to station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164" y="2178424"/>
                <a:ext cx="4126618" cy="1629164"/>
              </a:xfrm>
              <a:prstGeom prst="rect">
                <a:avLst/>
              </a:prstGeom>
              <a:blipFill rotWithShape="1">
                <a:blip r:embed="rId3"/>
                <a:stretch>
                  <a:fillRect l="-2363" t="-3358" b="-5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705164" y="3957778"/>
                <a:ext cx="4126618" cy="596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𝑉𝑜𝑡𝑒</m:t>
                        </m:r>
                        <m:d>
                          <m:dPr>
                            <m:ctrlP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𝑃𝑏𝑡𝑖</m:t>
                            </m:r>
                          </m:e>
                        </m:d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b="0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</m:nary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164" y="3957778"/>
                <a:ext cx="4126618" cy="596638"/>
              </a:xfrm>
              <a:prstGeom prst="rect">
                <a:avLst/>
              </a:prstGeom>
              <a:blipFill rotWithShape="1">
                <a:blip r:embed="rId4"/>
                <a:stretch>
                  <a:fillRect l="-443" t="-100000" b="-1295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81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587174" y="403411"/>
            <a:ext cx="5168167" cy="107721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SEMI </a:t>
            </a:r>
            <a:r>
              <a:rPr lang="en-US" altLang="zh-CN" sz="3200" dirty="0">
                <a:solidFill>
                  <a:schemeClr val="bg1"/>
                </a:solidFill>
              </a:rPr>
              <a:t>-</a:t>
            </a:r>
            <a:r>
              <a:rPr lang="en-US" altLang="zh-CN" sz="3200" dirty="0" smtClean="0">
                <a:solidFill>
                  <a:schemeClr val="bg1"/>
                </a:solidFill>
              </a:rPr>
              <a:t>SUPERVISED LEARNING </a:t>
            </a:r>
            <a:endParaRPr lang="en-US" altLang="zh-CN" sz="3200" dirty="0">
              <a:solidFill>
                <a:schemeClr val="bg1"/>
              </a:solidFill>
              <a:effectLst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05" y="2070848"/>
            <a:ext cx="4204148" cy="3777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1" y="481013"/>
            <a:ext cx="5095875" cy="58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591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973458" y="3065592"/>
            <a:ext cx="7340435" cy="1323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340306" y="2402441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2516483" y="274146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6569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02" y="2145087"/>
            <a:ext cx="5017339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272" y="2145086"/>
            <a:ext cx="5066646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本框 1"/>
          <p:cNvSpPr txBox="1"/>
          <p:nvPr/>
        </p:nvSpPr>
        <p:spPr>
          <a:xfrm>
            <a:off x="587174" y="403411"/>
            <a:ext cx="5168167" cy="584773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Accuracy</a:t>
            </a:r>
            <a:endParaRPr lang="en-US" altLang="zh-CN" sz="32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2331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973458" y="3065592"/>
            <a:ext cx="7340435" cy="1323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340306" y="2402441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2516483" y="274146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0198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124201" y="1581061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3600" b="1" dirty="0"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043004" y="3238110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3600" b="1" dirty="0">
                <a:ea typeface="微软雅黑" panose="020B0503020204020204" pitchFamily="34" charset="-122"/>
              </a:rPr>
              <a:t>B</a:t>
            </a:r>
            <a:endParaRPr lang="zh-HK" altLang="en-US" sz="3600" b="1" dirty="0"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124201" y="4895160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3600" b="1" dirty="0">
                <a:ea typeface="微软雅黑" panose="020B0503020204020204" pitchFamily="34" charset="-122"/>
              </a:rPr>
              <a:t>C</a:t>
            </a:r>
            <a:endParaRPr lang="zh-HK" altLang="en-US" sz="3600" b="1" dirty="0">
              <a:ea typeface="微软雅黑" panose="020B0503020204020204" pitchFamily="34" charset="-122"/>
            </a:endParaRPr>
          </a:p>
        </p:txBody>
      </p:sp>
      <p:cxnSp>
        <p:nvCxnSpPr>
          <p:cNvPr id="5" name="直接连接符 34"/>
          <p:cNvCxnSpPr/>
          <p:nvPr/>
        </p:nvCxnSpPr>
        <p:spPr>
          <a:xfrm flipV="1">
            <a:off x="2140103" y="2317321"/>
            <a:ext cx="812800" cy="4826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7"/>
          <p:cNvCxnSpPr/>
          <p:nvPr/>
        </p:nvCxnSpPr>
        <p:spPr>
          <a:xfrm>
            <a:off x="2374901" y="3697511"/>
            <a:ext cx="14605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38"/>
          <p:cNvCxnSpPr/>
          <p:nvPr/>
        </p:nvCxnSpPr>
        <p:spPr>
          <a:xfrm>
            <a:off x="2140103" y="4595103"/>
            <a:ext cx="812800" cy="4826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704111" y="1378743"/>
            <a:ext cx="4439168" cy="1323437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In this </a:t>
            </a:r>
            <a:r>
              <a:rPr lang="en-US" altLang="zh-CN" sz="2000" dirty="0">
                <a:solidFill>
                  <a:schemeClr val="bg1"/>
                </a:solidFill>
              </a:rPr>
              <a:t>paper, we have proposed a basic attack which </a:t>
            </a:r>
            <a:r>
              <a:rPr lang="en-US" altLang="zh-CN" sz="2000" dirty="0" smtClean="0">
                <a:solidFill>
                  <a:schemeClr val="bg1"/>
                </a:solidFill>
              </a:rPr>
              <a:t>can extract </a:t>
            </a:r>
            <a:r>
              <a:rPr lang="en-US" altLang="zh-CN" sz="2000" dirty="0">
                <a:solidFill>
                  <a:schemeClr val="bg1"/>
                </a:solidFill>
              </a:rPr>
              <a:t>metro-related data from mixed acceleration readings </a:t>
            </a:r>
            <a:r>
              <a:rPr lang="en-US" altLang="zh-CN" sz="2000" dirty="0" smtClean="0">
                <a:solidFill>
                  <a:schemeClr val="bg1"/>
                </a:solidFill>
              </a:rPr>
              <a:t>.</a:t>
            </a:r>
            <a:endParaRPr lang="en-US" altLang="zh-CN" sz="2000" dirty="0">
              <a:solidFill>
                <a:schemeClr val="bg1"/>
              </a:soli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83200" y="3035792"/>
            <a:ext cx="4439168" cy="101566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then use an </a:t>
            </a:r>
            <a:r>
              <a:rPr lang="en-US" altLang="zh-CN" sz="2000" dirty="0" smtClean="0">
                <a:solidFill>
                  <a:schemeClr val="bg1"/>
                </a:solidFill>
              </a:rPr>
              <a:t>interval classier built from supervised learning to infer users ’ trace . </a:t>
            </a:r>
            <a:endParaRPr lang="en-US" altLang="zh-CN" sz="2000" dirty="0">
              <a:solidFill>
                <a:schemeClr val="bg1"/>
              </a:solidFill>
              <a:effectLst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02405" y="4846730"/>
            <a:ext cx="4439168" cy="101566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We </a:t>
            </a:r>
            <a:r>
              <a:rPr lang="en-US" altLang="zh-CN" sz="2000" dirty="0" smtClean="0">
                <a:solidFill>
                  <a:schemeClr val="bg1"/>
                </a:solidFill>
              </a:rPr>
              <a:t>conduct real experiment on </a:t>
            </a:r>
            <a:r>
              <a:rPr lang="en-US" altLang="zh-CN" sz="2000" dirty="0">
                <a:solidFill>
                  <a:schemeClr val="bg1"/>
                </a:solidFill>
              </a:rPr>
              <a:t>6 </a:t>
            </a:r>
            <a:r>
              <a:rPr lang="en-US" altLang="zh-CN" sz="2000" dirty="0" smtClean="0">
                <a:solidFill>
                  <a:schemeClr val="bg1"/>
                </a:solidFill>
              </a:rPr>
              <a:t>metro lines in </a:t>
            </a:r>
            <a:r>
              <a:rPr lang="en-US" altLang="zh-CN" sz="2000" dirty="0">
                <a:solidFill>
                  <a:schemeClr val="bg1"/>
                </a:solidFill>
              </a:rPr>
              <a:t>3 major </a:t>
            </a:r>
            <a:r>
              <a:rPr lang="en-US" altLang="zh-CN" sz="2000" dirty="0" smtClean="0">
                <a:solidFill>
                  <a:schemeClr val="bg1"/>
                </a:solidFill>
              </a:rPr>
              <a:t>cities . The highest accuracy can reach 94%.</a:t>
            </a:r>
            <a:endParaRPr lang="en-US" altLang="zh-CN" sz="20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1971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453776" y="2852361"/>
            <a:ext cx="5214920" cy="1323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4"/>
          <p:cNvGrpSpPr>
            <a:grpSpLocks noChangeAspect="1"/>
          </p:cNvGrpSpPr>
          <p:nvPr/>
        </p:nvGrpSpPr>
        <p:grpSpPr bwMode="auto">
          <a:xfrm rot="19764056">
            <a:off x="2629480" y="218920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65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973458" y="3065592"/>
            <a:ext cx="7340435" cy="1323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340306" y="2402441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2516483" y="274146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6228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6"/>
          <p:cNvCxnSpPr/>
          <p:nvPr/>
        </p:nvCxnSpPr>
        <p:spPr>
          <a:xfrm>
            <a:off x="6466716" y="1989139"/>
            <a:ext cx="0" cy="29876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777943" y="1438468"/>
            <a:ext cx="3495609" cy="1692769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Sensor-rich mobile devices have become ubiquitous.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Once these sensors are hijacked by  malware , they may seriously threaten the user privacy.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81754" y="3495617"/>
            <a:ext cx="3195882" cy="137268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rgbClr val="FFFFFF"/>
                </a:solidFill>
                <a:latin typeface="Century Gothic"/>
                <a:ea typeface="微软雅黑"/>
              </a:rPr>
              <a:t>Easy to get permission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rgbClr val="FFFFFF"/>
                </a:solidFill>
                <a:latin typeface="Century Gothic"/>
                <a:ea typeface="微软雅黑"/>
              </a:rPr>
              <a:t>Affect a large population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rgbClr val="FFFFFF"/>
                </a:solidFill>
                <a:latin typeface="Century Gothic"/>
                <a:ea typeface="微软雅黑"/>
              </a:rPr>
              <a:t>Other private information may be further inferred </a:t>
            </a:r>
            <a:endParaRPr lang="zh-CN" altLang="en-US" sz="16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pic>
        <p:nvPicPr>
          <p:cNvPr id="1026" name="Picture 2" descr="https://ss3.bdstatic.com/70cFv8Sh_Q1YnxGkpoWK1HF6hhy/it/u=3079505355,1189987500&amp;fm=117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409" y="1438468"/>
            <a:ext cx="2654234" cy="207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s0.bdstatic.com/70cFvHSh_Q1YnxGkpoWK1HF6hhy/it/u=2712335177,4260759875&amp;fm=117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409" y="3543642"/>
            <a:ext cx="2654233" cy="17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29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01457" y="1560510"/>
            <a:ext cx="1117600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HK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1457" y="2844549"/>
            <a:ext cx="1117600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HK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01457" y="4128587"/>
            <a:ext cx="1117600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HK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36370" y="1976007"/>
            <a:ext cx="5207000" cy="83099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We are the </a:t>
            </a:r>
            <a:r>
              <a:rPr lang="en-US" altLang="zh-CN" sz="1600" dirty="0" smtClean="0">
                <a:solidFill>
                  <a:schemeClr val="bg1"/>
                </a:solidFill>
              </a:rPr>
              <a:t>ﬁrst to </a:t>
            </a:r>
            <a:r>
              <a:rPr lang="en-US" altLang="zh-CN" sz="1600" dirty="0">
                <a:solidFill>
                  <a:schemeClr val="bg1"/>
                </a:solidFill>
              </a:rPr>
              <a:t>propose an </a:t>
            </a:r>
            <a:r>
              <a:rPr lang="en-US" altLang="zh-CN" sz="1600" dirty="0" smtClean="0">
                <a:solidFill>
                  <a:schemeClr val="bg1"/>
                </a:solidFill>
              </a:rPr>
              <a:t>accelerometer-based side </a:t>
            </a:r>
            <a:r>
              <a:rPr lang="en-US" altLang="zh-CN" sz="1600" dirty="0">
                <a:solidFill>
                  <a:schemeClr val="bg1"/>
                </a:solidFill>
              </a:rPr>
              <a:t>channel attack </a:t>
            </a:r>
            <a:r>
              <a:rPr lang="en-US" altLang="zh-CN" sz="1600" dirty="0" smtClean="0">
                <a:solidFill>
                  <a:schemeClr val="bg1"/>
                </a:solidFill>
              </a:rPr>
              <a:t>for inferring </a:t>
            </a:r>
            <a:r>
              <a:rPr lang="en-US" altLang="zh-CN" sz="1600" dirty="0">
                <a:solidFill>
                  <a:schemeClr val="bg1"/>
                </a:solidFill>
              </a:rPr>
              <a:t>metro </a:t>
            </a:r>
            <a:r>
              <a:rPr lang="en-US" altLang="zh-CN" sz="1600" dirty="0" smtClean="0">
                <a:solidFill>
                  <a:schemeClr val="bg1"/>
                </a:solidFill>
              </a:rPr>
              <a:t> riders’ traces</a:t>
            </a:r>
            <a:r>
              <a:rPr lang="en-US" altLang="zh-CN" sz="1600" dirty="0">
                <a:solidFill>
                  <a:schemeClr val="bg1"/>
                </a:solidFill>
              </a:rPr>
              <a:t>. </a:t>
            </a:r>
            <a:endParaRPr lang="en-US" altLang="zh-CN" sz="160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57530" y="2934010"/>
            <a:ext cx="5207000" cy="1077216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W</a:t>
            </a:r>
            <a:r>
              <a:rPr lang="en-US" altLang="zh-CN" sz="1600" dirty="0" smtClean="0">
                <a:solidFill>
                  <a:schemeClr val="bg1"/>
                </a:solidFill>
              </a:rPr>
              <a:t>e </a:t>
            </a:r>
            <a:r>
              <a:rPr lang="en-US" altLang="zh-CN" sz="1600" dirty="0">
                <a:solidFill>
                  <a:schemeClr val="bg1"/>
                </a:solidFill>
              </a:rPr>
              <a:t>propose </a:t>
            </a:r>
            <a:r>
              <a:rPr lang="en-US" altLang="zh-CN" sz="1600" dirty="0" smtClean="0">
                <a:solidFill>
                  <a:schemeClr val="bg1"/>
                </a:solidFill>
              </a:rPr>
              <a:t>an improved </a:t>
            </a:r>
            <a:r>
              <a:rPr lang="en-US" altLang="zh-CN" sz="1600" dirty="0">
                <a:solidFill>
                  <a:schemeClr val="bg1"/>
                </a:solidFill>
              </a:rPr>
              <a:t>attack that only </a:t>
            </a:r>
            <a:r>
              <a:rPr lang="en-US" altLang="zh-CN" sz="1600" dirty="0" smtClean="0">
                <a:solidFill>
                  <a:schemeClr val="bg1"/>
                </a:solidFill>
              </a:rPr>
              <a:t>requires the attacker to collect labeled </a:t>
            </a:r>
            <a:r>
              <a:rPr lang="en-US" altLang="zh-CN" sz="1600" dirty="0">
                <a:solidFill>
                  <a:schemeClr val="bg1"/>
                </a:solidFill>
              </a:rPr>
              <a:t>data from a very </a:t>
            </a:r>
            <a:r>
              <a:rPr lang="en-US" altLang="zh-CN" sz="1600" dirty="0" smtClean="0">
                <a:solidFill>
                  <a:schemeClr val="bg1"/>
                </a:solidFill>
              </a:rPr>
              <a:t>small set of station intervals with obvious characteristics </a:t>
            </a:r>
            <a:endParaRPr lang="en-US" altLang="zh-CN" sz="16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57530" y="4383702"/>
            <a:ext cx="5207000" cy="83099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We </a:t>
            </a:r>
            <a:r>
              <a:rPr lang="en-US" altLang="zh-CN" sz="1600" dirty="0" smtClean="0">
                <a:solidFill>
                  <a:schemeClr val="bg1"/>
                </a:solidFill>
              </a:rPr>
              <a:t>conduct real </a:t>
            </a:r>
            <a:r>
              <a:rPr lang="en-US" altLang="zh-CN" sz="1600" dirty="0">
                <a:solidFill>
                  <a:schemeClr val="bg1"/>
                </a:solidFill>
              </a:rPr>
              <a:t>experiments on six metro </a:t>
            </a:r>
            <a:r>
              <a:rPr lang="en-US" altLang="zh-CN" sz="1600" dirty="0" smtClean="0">
                <a:solidFill>
                  <a:schemeClr val="bg1"/>
                </a:solidFill>
              </a:rPr>
              <a:t>lines in</a:t>
            </a:r>
            <a:r>
              <a:rPr lang="en-US" altLang="zh-CN" sz="1600" dirty="0">
                <a:solidFill>
                  <a:schemeClr val="bg1"/>
                </a:solidFill>
              </a:rPr>
              <a:t/>
            </a:r>
            <a:br>
              <a:rPr lang="en-US" altLang="zh-CN" sz="1600" dirty="0">
                <a:solidFill>
                  <a:schemeClr val="bg1"/>
                </a:solidFill>
              </a:rPr>
            </a:br>
            <a:r>
              <a:rPr lang="en-US" altLang="zh-CN" sz="1600" dirty="0" smtClean="0">
                <a:solidFill>
                  <a:schemeClr val="bg1"/>
                </a:solidFill>
              </a:rPr>
              <a:t>three major cities to evaluate the effectiveness of the proposed attack</a:t>
            </a:r>
            <a:r>
              <a:rPr lang="en-US" altLang="zh-CN" sz="1600" dirty="0">
                <a:solidFill>
                  <a:schemeClr val="bg1"/>
                </a:solidFill>
              </a:rPr>
              <a:t>. </a:t>
            </a:r>
            <a:endParaRPr lang="en-US" altLang="zh-CN" sz="1600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1030926" y="389471"/>
            <a:ext cx="8718191" cy="1015661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HK" sz="6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contributions</a:t>
            </a:r>
            <a:endParaRPr lang="zh-HK" altLang="en-US" sz="6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972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973458" y="3065592"/>
            <a:ext cx="7340435" cy="1323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340306" y="2402441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2516483" y="274146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4890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31577" y="2108981"/>
            <a:ext cx="5036301" cy="2893098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In cryptography, a </a:t>
            </a:r>
            <a:r>
              <a:rPr lang="en-US" altLang="zh-CN" sz="2000" b="1" dirty="0">
                <a:solidFill>
                  <a:schemeClr val="bg1"/>
                </a:solidFill>
              </a:rPr>
              <a:t>side-channel attack</a:t>
            </a:r>
            <a:r>
              <a:rPr lang="en-US" altLang="zh-CN" sz="2000" dirty="0">
                <a:solidFill>
                  <a:schemeClr val="bg1"/>
                </a:solidFill>
              </a:rPr>
              <a:t> is any attack based on </a:t>
            </a:r>
            <a:r>
              <a:rPr lang="en-US" altLang="zh-CN" sz="2000" dirty="0" smtClean="0">
                <a:solidFill>
                  <a:schemeClr val="bg1"/>
                </a:solidFill>
              </a:rPr>
              <a:t>information </a:t>
            </a:r>
            <a:r>
              <a:rPr lang="en-US" altLang="zh-CN" sz="2000" dirty="0">
                <a:solidFill>
                  <a:schemeClr val="bg1"/>
                </a:solidFill>
              </a:rPr>
              <a:t>gained from the physical implementation of a cryptosystem, </a:t>
            </a:r>
            <a:r>
              <a:rPr lang="en-US" altLang="zh-CN" sz="2000" dirty="0" smtClean="0">
                <a:solidFill>
                  <a:schemeClr val="bg1"/>
                </a:solidFill>
              </a:rPr>
              <a:t>rather </a:t>
            </a:r>
            <a:r>
              <a:rPr lang="en-US" altLang="zh-CN" sz="2000" dirty="0">
                <a:solidFill>
                  <a:schemeClr val="bg1"/>
                </a:solidFill>
              </a:rPr>
              <a:t>than brute force or theoretical </a:t>
            </a:r>
            <a:r>
              <a:rPr lang="en-US" altLang="zh-CN" sz="2000" dirty="0" smtClean="0">
                <a:solidFill>
                  <a:schemeClr val="bg1"/>
                </a:solidFill>
              </a:rPr>
              <a:t>weaknesses </a:t>
            </a:r>
            <a:r>
              <a:rPr lang="en-US" altLang="zh-CN" sz="2000" dirty="0">
                <a:solidFill>
                  <a:schemeClr val="bg1"/>
                </a:solidFill>
              </a:rPr>
              <a:t>in </a:t>
            </a:r>
            <a:r>
              <a:rPr lang="en-US" altLang="zh-CN" sz="2000" dirty="0" smtClean="0">
                <a:solidFill>
                  <a:schemeClr val="bg1"/>
                </a:solidFill>
              </a:rPr>
              <a:t>the</a:t>
            </a:r>
            <a:r>
              <a:rPr lang="en-US" altLang="zh-CN" sz="2000" dirty="0">
                <a:solidFill>
                  <a:schemeClr val="bg1"/>
                </a:solidFill>
              </a:rPr>
              <a:t> algorithms (compare cryptanalysis</a:t>
            </a:r>
            <a:r>
              <a:rPr lang="en-US" altLang="zh-CN" sz="2000" dirty="0" smtClean="0">
                <a:solidFill>
                  <a:schemeClr val="bg1"/>
                </a:solidFill>
              </a:rPr>
              <a:t>)</a:t>
            </a:r>
            <a:endParaRPr lang="zh-CN" altLang="en-US" sz="2000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39686" y="1230353"/>
            <a:ext cx="1439862" cy="285308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HK" sz="13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endParaRPr lang="zh-HK" altLang="en-US" sz="13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67878" y="4487011"/>
            <a:ext cx="1439862" cy="2215991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HK" sz="139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HK" altLang="en-US" sz="13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1"/>
          <p:cNvSpPr txBox="1"/>
          <p:nvPr/>
        </p:nvSpPr>
        <p:spPr>
          <a:xfrm>
            <a:off x="1030926" y="389471"/>
            <a:ext cx="8718191" cy="1015661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HK" sz="6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Side-channel attack</a:t>
            </a:r>
            <a:endParaRPr lang="zh-HK" altLang="en-US" sz="6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016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/>
          <p:cNvSpPr txBox="1"/>
          <p:nvPr/>
        </p:nvSpPr>
        <p:spPr>
          <a:xfrm>
            <a:off x="1030926" y="389471"/>
            <a:ext cx="8718191" cy="1015661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HK" sz="6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Classifier</a:t>
            </a:r>
            <a:endParaRPr lang="zh-HK" altLang="en-US" sz="6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30926" y="1949823"/>
                <a:ext cx="9941874" cy="2311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分类问题可以做如下定义：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/>
                      </a:rPr>
                      <m:t>𝐶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,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,…,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},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/>
                      </a:rPr>
                      <m:t>𝐼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,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,…,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bg1"/>
                    </a:solidFill>
                  </a:rPr>
                  <a:t>}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确定映射规则：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</a:rPr>
                      <m:t>𝑓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,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使得任意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𝐼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,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有且仅有一个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𝐶</m:t>
                    </m:r>
                  </m:oMath>
                </a14:m>
                <a:r>
                  <a:rPr lang="en-US" altLang="zh-CN" dirty="0" smtClean="0">
                    <a:solidFill>
                      <a:schemeClr val="bg1"/>
                    </a:solidFill>
                  </a:rPr>
                  <a:t>,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</a:rPr>
                      <m:t>𝑓</m:t>
                    </m:r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/>
                      </a:rPr>
                      <m:t>成立</m:t>
                    </m:r>
                  </m:oMath>
                </a14:m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我们在算法的设计中使用最基本的分类器：朴素贝叶斯分类器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26" y="1949823"/>
                <a:ext cx="9941874" cy="2311980"/>
              </a:xfrm>
              <a:prstGeom prst="rect">
                <a:avLst/>
              </a:prstGeom>
              <a:blipFill rotWithShape="1">
                <a:blip r:embed="rId2"/>
                <a:stretch>
                  <a:fillRect l="-920" t="-2111" b="-5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74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973458" y="3065592"/>
            <a:ext cx="7340435" cy="1323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340306" y="2402441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2516483" y="274146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6587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模板网-WWW.1PPT.COM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1178</Words>
  <Application>Microsoft Office PowerPoint</Application>
  <PresentationFormat>自定义</PresentationFormat>
  <Paragraphs>143</Paragraphs>
  <Slides>26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第一PPT模板网-WWW.1PPT.COM</dc:creator>
  <cp:keywords/>
  <dc:description>第一PPT模板网-WWW.1PPT.COM</dc:description>
  <cp:lastModifiedBy>lLYGWJJ</cp:lastModifiedBy>
  <cp:revision>79</cp:revision>
  <dcterms:created xsi:type="dcterms:W3CDTF">2015-07-02T02:13:33Z</dcterms:created>
  <dcterms:modified xsi:type="dcterms:W3CDTF">2017-06-06T17:20:34Z</dcterms:modified>
  <cp:category>第一PPT模板网-WWW.1PPT.COM</cp:category>
</cp:coreProperties>
</file>